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D5F0B4E4-3933-4CD0-A983-5A3C25F217E8}" type="datetimeFigureOut">
              <a:rPr lang="sr-Latn-RS" smtClean="0"/>
              <a:t>19.7.2015.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4A11905B-FDA4-425A-98E9-E58E8C2ADCBF}" type="slidenum">
              <a:rPr lang="sr-Latn-RS" smtClean="0"/>
              <a:t>‹#›</a:t>
            </a:fld>
            <a:endParaRPr lang="sr-Latn-R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276872"/>
            <a:ext cx="8352928" cy="2592288"/>
          </a:xfrm>
        </p:spPr>
        <p:txBody>
          <a:bodyPr/>
          <a:lstStyle/>
          <a:p>
            <a:pPr defTabSz="449263" eaLnBrk="0" hangingPunct="0">
              <a:spcBef>
                <a:spcPct val="0"/>
              </a:spcBef>
              <a:buClr>
                <a:srgbClr val="FFFFFF"/>
              </a:buCl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sr-Cyrl-RS" sz="4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ДЕФИНИЦИЈА</a:t>
            </a:r>
            <a:r>
              <a:rPr lang="en-US" sz="4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sr-Cyrl-RS" sz="4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Gothic" pitchFamily="49" charset="-128"/>
              </a:rPr>
              <a:t>ФИКСН</a:t>
            </a:r>
            <a:r>
              <a:rPr lang="sr-Cyrl-RS" sz="4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ИХ</a:t>
            </a:r>
            <a:r>
              <a:rPr lang="en-US" sz="4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sr-Cyrl-RS" sz="4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НАДОКНАДА</a:t>
            </a:r>
            <a:r>
              <a:rPr lang="en-US" sz="4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</a:p>
          <a:p>
            <a:pPr defTabSz="449263" eaLnBrk="0" hangingPunct="0">
              <a:spcBef>
                <a:spcPct val="0"/>
              </a:spcBef>
              <a:buClr>
                <a:srgbClr val="FFFFFF"/>
              </a:buCl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sr-Cyrl-RS" sz="4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ИНДИКАЦИЈЕ</a:t>
            </a:r>
            <a:r>
              <a:rPr lang="en-US" sz="4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sr-Cyrl-RS" sz="4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КОНТРАИНДИКАЦИЈЕ</a:t>
            </a:r>
            <a:endParaRPr lang="en-GB" sz="4000" b="1" dirty="0">
              <a:solidFill>
                <a:srgbClr val="FEEC94"/>
              </a:solidFill>
              <a:effectLst>
                <a:outerShdw blurRad="38100" dist="38100" dir="2700000" algn="tl">
                  <a:srgbClr val="000000"/>
                </a:outerShdw>
              </a:effectLst>
              <a:ea typeface="MS Gothic" pitchFamily="49" charset="-128"/>
            </a:endParaRP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977618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9552" y="476672"/>
            <a:ext cx="8064896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Протетске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индикације</a:t>
            </a:r>
            <a:r>
              <a:rPr lang="en-GB" sz="24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код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фиксних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протеза</a:t>
            </a:r>
            <a:r>
              <a:rPr lang="en-GB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:</a:t>
            </a:r>
            <a:endParaRPr lang="sr-Latn-RS" sz="2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defTabSz="449263">
              <a:spcBef>
                <a:spcPts val="800"/>
              </a:spcBef>
              <a:buClr>
                <a:srgbClr val="FFFFCC"/>
              </a:buClr>
              <a:buSzPct val="60000"/>
              <a:buFontTx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круница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као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котва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мост</a:t>
            </a:r>
            <a:endParaRPr lang="sr-Latn-RS" sz="20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defTabSz="449263">
              <a:spcBef>
                <a:spcPts val="800"/>
              </a:spcBef>
              <a:buClr>
                <a:srgbClr val="FFFFCC"/>
              </a:buClr>
              <a:buSzPct val="60000"/>
              <a:buFontTx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круне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подизање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одржавање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висине</a:t>
            </a:r>
            <a:r>
              <a:rPr lang="sr-Latn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загрижаја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(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атриција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снижени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загрижај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)</a:t>
            </a:r>
            <a:endParaRPr lang="sr-Latn-RS" sz="20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defTabSz="449263">
              <a:spcBef>
                <a:spcPts val="800"/>
              </a:spcBef>
              <a:buClr>
                <a:srgbClr val="FFFFCC"/>
              </a:buClr>
              <a:buSzPct val="60000"/>
              <a:buFontTx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круница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исправљање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трауматске</a:t>
            </a:r>
            <a:r>
              <a:rPr lang="sr-Latn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оклузије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(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скратити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Latn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 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који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је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супраоклузији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)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endParaRPr lang="sr-Latn-RS" sz="2000" dirty="0"/>
          </a:p>
        </p:txBody>
      </p:sp>
      <p:pic>
        <p:nvPicPr>
          <p:cNvPr id="7170" name="Picture 2" descr="http://www.intelligentdental.com/wp-content/uploads/2011/12/brid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9"/>
          <a:stretch/>
        </p:blipFill>
        <p:spPr bwMode="auto">
          <a:xfrm>
            <a:off x="1403648" y="3212976"/>
            <a:ext cx="2304256" cy="284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advanceddentistry.co.uk/wp-content/uploads/2012/01/Tooth-eros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" t="52631" r="51750" b="3591"/>
          <a:stretch/>
        </p:blipFill>
        <p:spPr bwMode="auto">
          <a:xfrm>
            <a:off x="4644008" y="3570831"/>
            <a:ext cx="3312368" cy="2128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757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496944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Протетске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индикације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код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мобилних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протеза</a:t>
            </a:r>
            <a:r>
              <a:rPr lang="en-GB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:</a:t>
            </a:r>
            <a:endParaRPr lang="sr-Latn-RS" sz="2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круне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ретенцију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кукице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парцијалне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протезе</a:t>
            </a:r>
            <a:endParaRPr lang="sr-Latn-RS" sz="20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преобликовање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оклузалне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површине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смештај</a:t>
            </a:r>
            <a:r>
              <a:rPr lang="sr-Latn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оклузалног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наслона</a:t>
            </a:r>
            <a:endParaRPr lang="sr-Latn-RS" sz="20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заштита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ретенционог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мултипним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испунима</a:t>
            </a:r>
            <a:r>
              <a:rPr lang="en-GB" sz="24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 </a:t>
            </a:r>
            <a:br>
              <a:rPr lang="en-GB" sz="24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endParaRPr lang="en-GB" sz="24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endParaRPr lang="sr-Latn-RS" sz="2400" dirty="0">
              <a:solidFill>
                <a:srgbClr val="0070C0"/>
              </a:solidFill>
            </a:endParaRPr>
          </a:p>
        </p:txBody>
      </p:sp>
      <p:pic>
        <p:nvPicPr>
          <p:cNvPr id="9218" name="Picture 2" descr="http://www.pacificprosthodontics.com/images/pro/fixed/rem/case2/OCCLUSIO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90" y="2780928"/>
            <a:ext cx="3118506" cy="1912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re-smile.co.uk/ESW/Images/100_89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9" t="16255" r="23050" b="21902"/>
          <a:stretch/>
        </p:blipFill>
        <p:spPr bwMode="auto">
          <a:xfrm>
            <a:off x="3203847" y="4509118"/>
            <a:ext cx="3030519" cy="2033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mtlab.rs/en/media/kombunovani-radovi/0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69" r="30710" b="23945"/>
          <a:stretch/>
        </p:blipFill>
        <p:spPr bwMode="auto">
          <a:xfrm>
            <a:off x="5724128" y="2814495"/>
            <a:ext cx="3203848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914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75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75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568952" cy="640871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r-Cyrl-RS" sz="3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Профилактичке</a:t>
            </a:r>
            <a:r>
              <a:rPr lang="en-GB" sz="3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индикације</a:t>
            </a:r>
            <a:r>
              <a:rPr lang="en-GB" sz="3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:</a:t>
            </a:r>
            <a:endParaRPr lang="sr-Latn-RS" sz="38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endParaRPr lang="sr-Latn-RS" sz="2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32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круне</a:t>
            </a:r>
            <a:r>
              <a:rPr lang="en-GB" sz="32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MS Gothic" charset="-128"/>
                <a:cs typeface="Arial" pitchFamily="34" charset="0"/>
              </a:rPr>
              <a:t>заштиту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очување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положаја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зуба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(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цервикални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каријес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код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деце</a:t>
            </a:r>
            <a:r>
              <a:rPr lang="en-GB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)</a:t>
            </a:r>
            <a:r>
              <a:rPr lang="ar-SA" sz="32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  <a:cs typeface="Arial" charset="0"/>
              </a:rPr>
              <a:t>‏</a:t>
            </a:r>
            <a:endParaRPr lang="sr-Latn-RS" sz="32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  <a:cs typeface="Arial" charset="0"/>
            </a:endParaRPr>
          </a:p>
          <a:p>
            <a:pPr>
              <a:buFontTx/>
              <a:buChar char="-"/>
            </a:pP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губитак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једног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зуба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или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више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њих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утиче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целокупни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стоматогнати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комплекс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Прекинут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зубни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лук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мења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оптерећење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суседних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зуба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промене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реагују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коштане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алвеоле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тако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што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трабекуле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поређају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окомито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дужинску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осу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корена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коштана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грађа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постаје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гушћа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склеротична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даје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зубу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упориште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спречава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промену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његовог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положаја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Тако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делимично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компензује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губитак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контактне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тачке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суседним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зубом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је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је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стање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после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губитка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једног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зуба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компензовано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или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Ако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је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компензација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потпуна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положај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зуба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остеје</a:t>
            </a:r>
            <a:r>
              <a:rPr lang="en-U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годинама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промењен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значи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зуби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који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ограничавају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дефект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остају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чврсти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функционално</a:t>
            </a:r>
            <a:r>
              <a:rPr lang="sr-Latn-C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sr-Cyrl-RS" sz="32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пуновредни</a:t>
            </a:r>
            <a:r>
              <a:rPr lang="sr-Latn-CS" sz="32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sr-Cyrl-RS" sz="32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sr-Cyrl-RS" sz="3200" b="1" dirty="0">
                <a:solidFill>
                  <a:srgbClr val="FDE155"/>
                </a:solidFill>
              </a:rPr>
              <a:t>Често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је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компензација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недовољна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па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се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зуби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нагињу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ка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слободном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простору</a:t>
            </a:r>
            <a:r>
              <a:rPr lang="sr-Latn-CS" sz="3200" b="1" dirty="0">
                <a:solidFill>
                  <a:srgbClr val="FDE155"/>
                </a:solidFill>
              </a:rPr>
              <a:t>. </a:t>
            </a:r>
            <a:r>
              <a:rPr lang="sr-Cyrl-RS" sz="3200" b="1" dirty="0">
                <a:solidFill>
                  <a:srgbClr val="FDE155"/>
                </a:solidFill>
              </a:rPr>
              <a:t>При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том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настају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пародонтални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џепови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и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оштећење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везивног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апарата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зуба</a:t>
            </a:r>
            <a:r>
              <a:rPr lang="sr-Latn-CS" sz="3200" b="1" dirty="0">
                <a:solidFill>
                  <a:srgbClr val="FDE155"/>
                </a:solidFill>
              </a:rPr>
              <a:t>. </a:t>
            </a:r>
            <a:r>
              <a:rPr lang="sr-Cyrl-RS" sz="3200" b="1" dirty="0">
                <a:solidFill>
                  <a:srgbClr val="FDE155"/>
                </a:solidFill>
              </a:rPr>
              <a:t>Губитак</a:t>
            </a:r>
            <a:r>
              <a:rPr lang="sr-Latn-CS" sz="3200" b="1" dirty="0">
                <a:solidFill>
                  <a:srgbClr val="FDE155"/>
                </a:solidFill>
              </a:rPr>
              <a:t> 1 </a:t>
            </a:r>
            <a:r>
              <a:rPr lang="sr-Cyrl-RS" sz="3200" b="1" dirty="0">
                <a:solidFill>
                  <a:srgbClr val="FDE155"/>
                </a:solidFill>
              </a:rPr>
              <a:t>зуба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може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узроковати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тешке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промене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губитак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већег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броја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зуба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ствара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у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току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времена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дисгната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стања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која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изискују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веће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терапеутске</a:t>
            </a:r>
            <a:r>
              <a:rPr lang="sr-Latn-CS" sz="3200" b="1" dirty="0">
                <a:solidFill>
                  <a:srgbClr val="FDE155"/>
                </a:solidFill>
              </a:rPr>
              <a:t> </a:t>
            </a:r>
            <a:r>
              <a:rPr lang="sr-Cyrl-RS" sz="3200" b="1" dirty="0">
                <a:solidFill>
                  <a:srgbClr val="FDE155"/>
                </a:solidFill>
              </a:rPr>
              <a:t>захвате</a:t>
            </a:r>
            <a:r>
              <a:rPr lang="sr-Latn-CS" sz="3200" b="1" dirty="0">
                <a:solidFill>
                  <a:srgbClr val="FDE155"/>
                </a:solidFill>
              </a:rPr>
              <a:t>.</a:t>
            </a:r>
          </a:p>
          <a:p>
            <a:pPr marL="0" indent="0">
              <a:buNone/>
            </a:pPr>
            <a:endParaRPr lang="en-US" sz="3200" b="1" dirty="0">
              <a:solidFill>
                <a:srgbClr val="FDE1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endParaRPr lang="en-GB" sz="20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MS Gothic" charset="-128"/>
              <a:cs typeface="Arial" pitchFamily="34" charset="0"/>
            </a:endParaRPr>
          </a:p>
          <a:p>
            <a:pPr marL="0" indent="0">
              <a:buNone/>
            </a:pP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endParaRPr lang="sr-Latn-R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2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352928" cy="5976664"/>
          </a:xfrm>
        </p:spPr>
        <p:txBody>
          <a:bodyPr/>
          <a:lstStyle/>
          <a:p>
            <a:pPr marL="0" indent="0" algn="just">
              <a:buNone/>
            </a:pP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Промене губитка једног зуба може водити у ротацију, миграцију, елонгацију и нагињање зуба агониста и антагониста.</a:t>
            </a:r>
            <a:endParaRPr lang="sr-Latn-RS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2444" y="1988840"/>
            <a:ext cx="4000528" cy="3494642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softEdge rad="3175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14488"/>
            <a:ext cx="2271716" cy="1448418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1714488"/>
            <a:ext cx="2214578" cy="1500198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571472" y="4500570"/>
            <a:ext cx="2281238" cy="1563635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53550" y="4635449"/>
            <a:ext cx="2214172" cy="1428760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808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208912" cy="6048672"/>
          </a:xfrm>
        </p:spPr>
        <p:txBody>
          <a:bodyPr/>
          <a:lstStyle/>
          <a:p>
            <a:pPr marL="0" indent="0" algn="just">
              <a:buNone/>
            </a:pP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Промене положаја зуба агониста и антагониста могу довести до колапса вертикалне димензије оклузије. Пад вертикалне димензије оклузије у бочној регији доводи до много већег снижења у фронталној регији. (однос 3:1)</a:t>
            </a:r>
            <a:endParaRPr lang="en-US" sz="2000" b="1" dirty="0">
              <a:solidFill>
                <a:srgbClr val="FDE1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sr-Latn-R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672" y="2078360"/>
            <a:ext cx="6085121" cy="3287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1884" y="2078360"/>
            <a:ext cx="7140696" cy="385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707635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3568" y="620688"/>
            <a:ext cx="7992888" cy="5616624"/>
          </a:xfrm>
        </p:spPr>
        <p:txBody>
          <a:bodyPr/>
          <a:lstStyle/>
          <a:p>
            <a:pPr marL="0" indent="0">
              <a:buNone/>
            </a:pPr>
            <a:r>
              <a:rPr lang="sr-Cyrl-RS" dirty="0" smtClean="0"/>
              <a:t>-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Промене положаја зуба могу довести до појаве дефлективних и превремених контакта који даље могу иницирати промену неуромускуларне шеме мандибуларних кретњи. Овакве промене могу проузроковати хиперфункцију мастикаторних мишића, бол и неифламаторне мијалгије и темпоромандибуларне дисфункције.</a:t>
            </a:r>
            <a:endParaRPr lang="sr-Latn-RS" sz="1800" dirty="0"/>
          </a:p>
        </p:txBody>
      </p:sp>
      <p:pic>
        <p:nvPicPr>
          <p:cNvPr id="4" name="Picture 6" descr="contac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" t="5067" r="7500" b="6866"/>
          <a:stretch/>
        </p:blipFill>
        <p:spPr bwMode="auto">
          <a:xfrm>
            <a:off x="2622492" y="2636912"/>
            <a:ext cx="4248472" cy="3215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5924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980728"/>
            <a:ext cx="8352928" cy="554461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Значај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једног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је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томе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што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је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он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саставни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део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јединственог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апарата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карика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ланцу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без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које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мења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читав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поредак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Степен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поремећаја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артикулационе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равнотеже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зависи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само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од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броја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који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недостају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већ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од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других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свега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конституционалних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фактора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теоријског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профилактичког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аспекта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требало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би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сваки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нестали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надокнадити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Пракса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показује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штетне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последице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вези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губитком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некада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настају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након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много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година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другим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где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има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предиспозиције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пародонтопатију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настају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већ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након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кратког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времена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То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зависи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од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реакције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коштаног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ткива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зато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сваки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случај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треба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решавати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индивидуално</a:t>
            </a:r>
            <a:r>
              <a:rPr lang="sr-Latn-C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 </a:t>
            </a:r>
            <a:endParaRPr lang="en-US" sz="2000" b="1" dirty="0">
              <a:solidFill>
                <a:srgbClr val="FDE155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sr-Latn-RS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73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sz="quarter" idx="13"/>
          </p:nvPr>
        </p:nvSpPr>
        <p:spPr>
          <a:xfrm>
            <a:off x="395288" y="908720"/>
            <a:ext cx="8280400" cy="547303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Почетна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индикација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надокнаду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бочног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зависи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од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тога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ли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носачи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витални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или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Код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невиталних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носача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ако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немају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периодонталне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или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пародонталне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патолошке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промене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лакше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доноси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одлука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фиксну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надокнаду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Исто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је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граничним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зубима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када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им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требају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заштитне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крунице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или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због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промене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положаја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Али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то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треба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схватити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витални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носачи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неприкладни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процесу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фиксног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протезирања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Завршна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индикација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одређује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границе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када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може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наместити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мост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када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треба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урадити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покретну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протезу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статичком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погледу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проблем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терминалне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индикације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идентичан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је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способношћу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оптерећења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носача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мостном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конструкцијом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sr-Latn-RS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401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352928" cy="597666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r-Cyrl-RS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Контраиндикације</a:t>
            </a:r>
            <a:r>
              <a:rPr lang="en-GB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</a:t>
            </a:r>
            <a:r>
              <a:rPr lang="en-GB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израду</a:t>
            </a:r>
            <a:r>
              <a:rPr lang="en-GB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 </a:t>
            </a:r>
            <a:r>
              <a:rPr lang="sr-Cyrl-RS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фиксних</a:t>
            </a:r>
            <a:r>
              <a:rPr lang="en-GB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протетских</a:t>
            </a:r>
            <a:r>
              <a:rPr lang="en-GB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надокнада</a:t>
            </a:r>
            <a:r>
              <a:rPr lang="en-GB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:</a:t>
            </a:r>
            <a:br>
              <a:rPr lang="en-GB" sz="36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endParaRPr lang="en-GB" sz="3600" b="1" i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Blip>
                <a:blip r:embed="rId2"/>
              </a:buBlip>
            </a:pPr>
            <a:r>
              <a:rPr lang="sr-Cyrl-RS" sz="33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Апсолутне</a:t>
            </a:r>
          </a:p>
          <a:p>
            <a:pPr>
              <a:buFontTx/>
              <a:buChar char="-"/>
            </a:pPr>
            <a:r>
              <a:rPr lang="sr-Cyrl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недовољно</a:t>
            </a:r>
            <a:r>
              <a:rPr lang="en-GB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пуњен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канал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корена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и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патолошке</a:t>
            </a:r>
            <a:r>
              <a:rPr lang="en-GB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endParaRPr lang="sr-Latn-RS" sz="3300" b="1" dirty="0" smtClean="0">
              <a:solidFill>
                <a:srgbClr val="FDE155"/>
              </a:solidFill>
              <a:latin typeface="Arial" charset="0"/>
              <a:ea typeface="MS Gothic" pitchFamily="49" charset="-128"/>
            </a:endParaRPr>
          </a:p>
          <a:p>
            <a:pPr marL="0" indent="0">
              <a:buNone/>
            </a:pPr>
            <a:r>
              <a:rPr lang="sr-Latn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Latn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   </a:t>
            </a:r>
            <a:r>
              <a:rPr lang="sr-Cyrl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промене</a:t>
            </a:r>
            <a:r>
              <a:rPr lang="en-GB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на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периапексу</a:t>
            </a:r>
          </a:p>
          <a:p>
            <a:pPr marL="0" indent="0">
              <a:buNone/>
            </a:pP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/>
            </a:r>
            <a:b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</a:br>
            <a:r>
              <a:rPr lang="en-GB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-</a:t>
            </a:r>
            <a:r>
              <a:rPr lang="sr-Cyrl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 </a:t>
            </a:r>
            <a:r>
              <a:rPr lang="sr-Latn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зуби</a:t>
            </a:r>
            <a:r>
              <a:rPr lang="en-GB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са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акутним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и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узнапредовалим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Cyrl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обољењем</a:t>
            </a:r>
            <a:r>
              <a:rPr lang="en-GB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endParaRPr lang="sr-Latn-RS" sz="3300" b="1" dirty="0" smtClean="0">
              <a:solidFill>
                <a:srgbClr val="FDE155"/>
              </a:solidFill>
              <a:latin typeface="Arial" charset="0"/>
              <a:ea typeface="MS Gothic" pitchFamily="49" charset="-128"/>
            </a:endParaRPr>
          </a:p>
          <a:p>
            <a:pPr marL="0" indent="0">
              <a:buNone/>
            </a:pPr>
            <a:r>
              <a:rPr lang="sr-Latn-RS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</a:t>
            </a:r>
            <a:r>
              <a:rPr lang="sr-Latn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   </a:t>
            </a:r>
            <a:r>
              <a:rPr lang="sr-Cyrl-RS" sz="3300" b="1" dirty="0" smtClean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пародонта</a:t>
            </a:r>
            <a:r>
              <a:rPr lang="en-GB" sz="3300" b="1" dirty="0">
                <a:solidFill>
                  <a:srgbClr val="FDE155"/>
                </a:solidFill>
                <a:latin typeface="Arial" charset="0"/>
                <a:ea typeface="MS Gothic" pitchFamily="49" charset="-128"/>
              </a:rPr>
              <a:t>,</a:t>
            </a:r>
            <a:r>
              <a:rPr lang="en-US" sz="3300" b="1" dirty="0">
                <a:solidFill>
                  <a:srgbClr val="FDE155"/>
                </a:solidFill>
                <a:latin typeface="Arial" charset="0"/>
              </a:rPr>
              <a:t> </a:t>
            </a:r>
            <a:r>
              <a:rPr lang="sr-Cyrl-RS" sz="3300" b="1" dirty="0" smtClean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расклаћени</a:t>
            </a:r>
            <a:r>
              <a:rPr lang="sr-Latn-RS" sz="3300" b="1" dirty="0" smtClean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3300" b="1" dirty="0" smtClean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зуби</a:t>
            </a:r>
            <a:r>
              <a:rPr lang="en-GB" sz="3300" b="1" dirty="0" smtClean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3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( </a:t>
            </a:r>
            <a:r>
              <a:rPr lang="en-US" sz="33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III</a:t>
            </a:r>
            <a:r>
              <a:rPr lang="en-GB" sz="33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en-GB" sz="33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3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IV</a:t>
            </a:r>
            <a:r>
              <a:rPr lang="en-GB" sz="33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33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степена</a:t>
            </a:r>
            <a:r>
              <a:rPr lang="en-US" sz="33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3300" b="1" dirty="0">
                <a:latin typeface="Arial" pitchFamily="34" charset="0"/>
                <a:cs typeface="Arial" pitchFamily="34" charset="0"/>
              </a:rPr>
              <a:t> </a:t>
            </a:r>
            <a:endParaRPr lang="sr-Latn-RS" sz="33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sr-Latn-RS" sz="2900" b="1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r>
              <a:rPr lang="sr-Cyrl-RS" sz="29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Релативне</a:t>
            </a:r>
            <a:endParaRPr lang="sr-Latn-RS" sz="2900" b="1" i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зуби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фази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ендодонтске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терапије</a:t>
            </a:r>
            <a:endParaRPr lang="sr-Latn-RS" sz="29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зуби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фази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пародонталне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терапије</a:t>
            </a:r>
            <a:endParaRPr lang="sr-Latn-RS" sz="29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животна</a:t>
            </a:r>
            <a:r>
              <a:rPr lang="en-GB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доб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(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доња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граница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16-20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година</a:t>
            </a:r>
            <a:r>
              <a:rPr lang="en-GB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</a:t>
            </a:r>
            <a:endParaRPr lang="sr-Latn-RS" sz="29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r>
              <a:rPr lang="en-GB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Latn-RS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    </a:t>
            </a:r>
            <a:r>
              <a:rPr lang="sr-Cyrl-RS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горња</a:t>
            </a:r>
            <a:r>
              <a:rPr lang="en-GB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граница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зависи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од</a:t>
            </a:r>
            <a:r>
              <a:rPr lang="en-GB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налаза</a:t>
            </a:r>
            <a:r>
              <a:rPr lang="sr-Latn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</a:t>
            </a:r>
            <a:r>
              <a:rPr lang="sr-Latn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клиничког</a:t>
            </a:r>
            <a:r>
              <a:rPr lang="en-GB" sz="29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статуса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)</a:t>
            </a:r>
            <a:endParaRPr lang="sr-Latn-RS" sz="29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израда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круне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здравом</a:t>
            </a:r>
            <a:r>
              <a:rPr lang="en-GB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9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зубу</a:t>
            </a:r>
            <a:endParaRPr lang="sr-Latn-RS" sz="29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endParaRPr lang="sr-Latn-RS" sz="29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6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MS Gothic" pitchFamily="49" charset="-128"/>
                <a:cs typeface="Arial" pitchFamily="34" charset="0"/>
              </a:rPr>
              <a:t/>
            </a:r>
            <a:br>
              <a:rPr lang="en-GB" sz="26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MS Gothic" pitchFamily="49" charset="-128"/>
                <a:cs typeface="Arial" pitchFamily="34" charset="0"/>
              </a:rPr>
            </a:br>
            <a:endParaRPr lang="en-GB" sz="2600" b="1" i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MS Gothic" pitchFamily="49" charset="-128"/>
              <a:cs typeface="Arial" pitchFamily="34" charset="0"/>
            </a:endParaRPr>
          </a:p>
          <a:p>
            <a:pPr marL="0" indent="0">
              <a:buNone/>
            </a:pPr>
            <a:endParaRPr lang="sr-Latn-RS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6588224" y="1556792"/>
            <a:ext cx="2206660" cy="2448272"/>
            <a:chOff x="3742" y="890"/>
            <a:chExt cx="1197" cy="1497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" y="890"/>
              <a:ext cx="1198" cy="149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3742" y="890"/>
              <a:ext cx="1198" cy="1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>
                  <a:srgbClr val="FFFFFF"/>
                </a:buClr>
                <a:buSzPct val="100000"/>
                <a:buFont typeface="Times New Roman" pitchFamily="18" charset="0"/>
                <a:buNone/>
              </a:pPr>
              <a:endParaRPr lang="sr-Latn-RS" sz="1800">
                <a:solidFill>
                  <a:schemeClr val="bg1"/>
                </a:solidFill>
                <a:ea typeface="MS Gothic" pitchFamily="49" charset="-128"/>
              </a:endParaRPr>
            </a:p>
          </p:txBody>
        </p:sp>
      </p:grpSp>
      <p:pic>
        <p:nvPicPr>
          <p:cNvPr id="10242" name="Picture 2" descr="http://media.dentaland.info/2010/03/13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266" y="4941168"/>
            <a:ext cx="2952328" cy="175953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07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sz="quarter" idx="13"/>
          </p:nvPr>
        </p:nvSpPr>
        <p:spPr>
          <a:xfrm>
            <a:off x="468313" y="404813"/>
            <a:ext cx="8207375" cy="611981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sr-Cyrl-RS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дубоки</a:t>
            </a:r>
            <a:r>
              <a:rPr lang="en-GB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циркуларни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кариес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врату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зуба</a:t>
            </a:r>
            <a:endParaRPr lang="sr-Latn-RS" sz="2000" b="1" i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Latn-RS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висок</a:t>
            </a:r>
            <a:r>
              <a:rPr lang="en-GB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степен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атриције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(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абразије</a:t>
            </a:r>
            <a:r>
              <a:rPr lang="en-GB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)</a:t>
            </a:r>
            <a:endParaRPr lang="sr-Latn-RS" sz="2000" b="1" i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Latn-RS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лоша</a:t>
            </a:r>
            <a:r>
              <a:rPr lang="en-GB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хигијена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уста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зуба</a:t>
            </a:r>
            <a: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</a:t>
            </a:r>
            <a:br>
              <a:rPr lang="en-GB" sz="20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endParaRPr lang="sr-Latn-RS" sz="2000" dirty="0"/>
          </a:p>
        </p:txBody>
      </p:sp>
      <p:pic>
        <p:nvPicPr>
          <p:cNvPr id="13314" name="Picture 2" descr="http://penchas.wpengine.netdna-cdn.com/wp-content/uploads/2012/12/DSCF00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7" t="13761" r="6050" b="6340"/>
          <a:stretch/>
        </p:blipFill>
        <p:spPr bwMode="auto">
          <a:xfrm>
            <a:off x="1187624" y="1988840"/>
            <a:ext cx="3240360" cy="2063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doctorspiller.com/images/Caries/meth_mouth_3-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7740"/>
            <a:ext cx="3240360" cy="2063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mydentistdrpark.com/wp-content/blogs.dir/15/files/oral-rehabilitation/15a152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424" y="4221088"/>
            <a:ext cx="3303265" cy="2202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802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sz="quarter" idx="13"/>
          </p:nvPr>
        </p:nvSpPr>
        <p:spPr>
          <a:xfrm>
            <a:off x="609600" y="333375"/>
            <a:ext cx="8210550" cy="6264275"/>
          </a:xfrm>
        </p:spPr>
        <p:txBody>
          <a:bodyPr>
            <a:normAutofit/>
          </a:bodyPr>
          <a:lstStyle/>
          <a:p>
            <a:pPr marL="341313" indent="-341313" defTabSz="449263">
              <a:lnSpc>
                <a:spcPct val="150000"/>
              </a:lnSpc>
              <a:spcBef>
                <a:spcPts val="900"/>
              </a:spcBef>
              <a:buClr>
                <a:srgbClr val="FFFFCC"/>
              </a:buClr>
              <a:buSzPct val="60000"/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sr-Cyrl-RS" sz="24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Фиксна</a:t>
            </a:r>
            <a:r>
              <a:rPr lang="en-GB" sz="24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зубна</a:t>
            </a:r>
            <a:r>
              <a:rPr lang="en-GB" sz="24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протетика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је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наука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</a:p>
          <a:p>
            <a:pPr marL="341313" indent="-341313" defTabSz="449263">
              <a:lnSpc>
                <a:spcPct val="150000"/>
              </a:lnSpc>
              <a:spcBef>
                <a:spcPts val="900"/>
              </a:spcBef>
              <a:buClr>
                <a:srgbClr val="FFFFCC"/>
              </a:buClr>
              <a:buSzPct val="60000"/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	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тј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.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уметност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поновног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успостављања</a:t>
            </a:r>
            <a:r>
              <a:rPr lang="sr-Latn-RS" sz="24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физиолошког</a:t>
            </a:r>
            <a:r>
              <a:rPr lang="en-GB" sz="24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облика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зуба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који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је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нарушен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губитком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зубног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ткива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и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поремећајем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у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развоју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зубних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структура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ea typeface="MS Gothic" charset="-128"/>
              </a:rPr>
              <a:t>.</a:t>
            </a:r>
            <a:endParaRPr lang="sr-Latn-RS" sz="2400" dirty="0"/>
          </a:p>
        </p:txBody>
      </p:sp>
      <p:pic>
        <p:nvPicPr>
          <p:cNvPr id="1026" name="Picture 2" descr="https://encrypted-tbn0.gstatic.com/images?q=tbn:ANd9GcTRpaW7f-Rhchs1QV1pqu3ZDCWXdCdbWK0DafsqxHN0Pqt5xsIwO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r="3829" b="7058"/>
          <a:stretch/>
        </p:blipFill>
        <p:spPr bwMode="auto">
          <a:xfrm>
            <a:off x="759202" y="3212976"/>
            <a:ext cx="4134074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.ec21.com/image/timesdental/oimg_GC07073185_CA06433538/Ceramic_Fused_To_Metal_Crown%252FBridge_Dental_Fixed_Prosthes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852935"/>
            <a:ext cx="3240360" cy="2808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15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136904" cy="6048672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sr-Cyrl-RS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Релативне</a:t>
            </a:r>
            <a:endParaRPr lang="sr-Latn-RS" sz="2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зуби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фази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ендодонтске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терапије</a:t>
            </a:r>
            <a:endParaRPr lang="sr-Latn-RS" sz="20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зуби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фази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пародонталне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терапије</a:t>
            </a:r>
            <a:endParaRPr lang="sr-Latn-RS" sz="20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Latn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животна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доб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(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доња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граница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16-20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година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горња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граница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зависи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од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локалног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налаза</a:t>
            </a:r>
            <a:r>
              <a:rPr lang="sr-Latn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клиничког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статуса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)</a:t>
            </a:r>
            <a:endParaRPr lang="sr-Latn-RS" sz="20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FontTx/>
              <a:buChar char="-"/>
            </a:pP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израда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круне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здравом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зубу</a:t>
            </a:r>
            <a:endParaRPr lang="sr-Latn-RS" sz="20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endParaRPr lang="sr-Latn-RS" sz="20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sr-Cyrl-R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Допунски</a:t>
            </a: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услови</a:t>
            </a: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оквиру</a:t>
            </a: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терминалне</a:t>
            </a: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индикације</a:t>
            </a: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животна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доб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пол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професија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пацијента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lnSpc>
                <a:spcPct val="9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физиолошко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патолошко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стање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преосталих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виталност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невиталност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околних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ткива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паралалитет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носача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lnSpc>
                <a:spcPct val="9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стање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слузокоже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уста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њена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осетљивост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тј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перосетљивост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протезну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плочу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marL="0" indent="0">
              <a:buNone/>
            </a:pP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10873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sz="quarter" idx="13"/>
          </p:nvPr>
        </p:nvSpPr>
        <p:spPr>
          <a:xfrm>
            <a:off x="395288" y="549275"/>
            <a:ext cx="8280400" cy="58324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психолошки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статус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пацијента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осећај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инвалидитета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sz="2000" b="1" dirty="0" smtClean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депресије</a:t>
            </a:r>
            <a:endParaRPr lang="en-US" sz="2000" b="1" dirty="0">
              <a:solidFill>
                <a:srgbClr val="FDE155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специфична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индивидуална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подношљивост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бола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који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може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јавити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већој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фикснопротетској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реконструкцији</a:t>
            </a:r>
            <a:endParaRPr lang="en-US" sz="2000" b="1" dirty="0">
              <a:solidFill>
                <a:srgbClr val="FDE155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здравствена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култура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хигијенске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навике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диспозиција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каријес</a:t>
            </a:r>
            <a:endParaRPr lang="sr-Latn-RS" sz="2000" b="1" dirty="0" smtClean="0">
              <a:solidFill>
                <a:srgbClr val="FDE155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стање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супротној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вилици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број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распоред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преосталих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зуба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постојање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протезе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социјално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економски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фактор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расположиво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време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пацијента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израду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опсежнијих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протетских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надокнада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отпорност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материјала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за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конструкцију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фиксне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надокнаде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да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издржи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потербан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рок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трајања</a:t>
            </a:r>
            <a:r>
              <a:rPr lang="en-US" sz="2000" b="1" dirty="0">
                <a:solidFill>
                  <a:srgbClr val="FDE155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en-GB" sz="20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MS Gothic" charset="-128"/>
              <a:cs typeface="Arial" pitchFamily="34" charset="0"/>
            </a:endParaRP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936204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1844824"/>
            <a:ext cx="7924800" cy="2304256"/>
          </a:xfrm>
        </p:spPr>
        <p:txBody>
          <a:bodyPr>
            <a:prstTxWarp prst="textCanUp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sr-Cyrl-R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ХВАЛА НА ПАЖЊИ</a:t>
            </a:r>
            <a:endParaRPr lang="sr-Latn-RS" sz="5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221088"/>
            <a:ext cx="2743200" cy="197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601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sz="quarter" idx="13"/>
          </p:nvPr>
        </p:nvSpPr>
        <p:spPr>
          <a:xfrm>
            <a:off x="684213" y="549275"/>
            <a:ext cx="7991475" cy="5975350"/>
          </a:xfrm>
        </p:spPr>
        <p:txBody>
          <a:bodyPr/>
          <a:lstStyle/>
          <a:p>
            <a:pPr marL="0" indent="0">
              <a:buNone/>
            </a:pP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Са</a:t>
            </a:r>
            <a:r>
              <a:rPr lang="en-GB" sz="2400" b="1" i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механичког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аспекта</a:t>
            </a:r>
            <a:r>
              <a:rPr lang="en-GB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појам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фиксних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зубних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надокнада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обухвата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све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зубно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протетске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надокнаде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које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су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трајно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фиксиране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тј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.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цементиране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за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зубе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носаче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.</a:t>
            </a:r>
          </a:p>
          <a:p>
            <a:pPr marL="0" indent="0">
              <a:buNone/>
            </a:pPr>
            <a:endParaRPr lang="sr-Latn-RS" dirty="0"/>
          </a:p>
        </p:txBody>
      </p:sp>
      <p:sp>
        <p:nvSpPr>
          <p:cNvPr id="5" name="AutoShape 2" descr="&amp;Rcy;&amp;iecy;&amp;zcy;&amp;ucy;&amp;lcy;&amp;tcy;&amp;acy;&amp;tcy; &amp;scy;&amp;lcy;&amp;icy;&amp;kcy;&amp;acy; &amp;zcy;&amp;acy; fixed prosthes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RS"/>
          </a:p>
        </p:txBody>
      </p:sp>
      <p:sp>
        <p:nvSpPr>
          <p:cNvPr id="6" name="AutoShape 4" descr="&amp;Rcy;&amp;iecy;&amp;zcy;&amp;ucy;&amp;lcy;&amp;tcy;&amp;acy;&amp;tcy; &amp;scy;&amp;lcy;&amp;icy;&amp;kcy;&amp;acy; &amp;zcy;&amp;acy; fixed prosthesi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R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2754319"/>
            <a:ext cx="4191000" cy="2176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http://manalidentist.co.in/wp-content/uploads/2014/05/image0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917" y="2491302"/>
            <a:ext cx="3612427" cy="2702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311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476672"/>
            <a:ext cx="7994848" cy="5976664"/>
          </a:xfrm>
        </p:spPr>
        <p:txBody>
          <a:bodyPr/>
          <a:lstStyle/>
          <a:p>
            <a:pPr defTabSz="449263">
              <a:spcBef>
                <a:spcPts val="800"/>
              </a:spcBef>
              <a:buClr>
                <a:srgbClr val="FFFFCC"/>
              </a:buClr>
              <a:buSzPct val="60000"/>
              <a:buFont typeface="Wingdings" pitchFamily="2" charset="2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Latn-RS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    </a:t>
            </a:r>
            <a:r>
              <a:rPr lang="sr-Cyrl-RS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Са</a:t>
            </a:r>
            <a:r>
              <a:rPr lang="en-GB" sz="2000" b="1" i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b="1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биолошког</a:t>
            </a:r>
            <a:r>
              <a:rPr lang="en-GB" sz="2000" b="1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b="1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аспекта</a:t>
            </a:r>
            <a:r>
              <a:rPr lang="en-GB" sz="20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појам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фиксних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зубних</a:t>
            </a:r>
            <a:r>
              <a:rPr lang="sr-Latn-RS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надокнада</a:t>
            </a:r>
            <a:r>
              <a:rPr lang="en-GB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је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шири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од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механичког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и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обухвата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све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надокнаде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са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чисто</a:t>
            </a:r>
            <a:r>
              <a:rPr lang="sr-Latn-RS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денталним</a:t>
            </a:r>
            <a:r>
              <a:rPr lang="en-GB" sz="20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преносом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притиска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жвакања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,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нез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a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висно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од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тога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да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ли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су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конструкције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цементиране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или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не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(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мобилни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мостови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са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телескоп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или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конус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sr-Cyrl-RS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крунама</a:t>
            </a:r>
            <a:r>
              <a:rPr lang="en-GB" sz="20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  <a:cs typeface="Arial" charset="0"/>
              </a:rPr>
              <a:t>).    </a:t>
            </a:r>
          </a:p>
          <a:p>
            <a:pPr marL="0" indent="0">
              <a:buNone/>
            </a:pPr>
            <a:endParaRPr lang="sr-Latn-RS" dirty="0"/>
          </a:p>
        </p:txBody>
      </p:sp>
      <p:pic>
        <p:nvPicPr>
          <p:cNvPr id="3074" name="Picture 2" descr="http://nhakhoakythuatso.com/wp-content/uploads/2012/01/Fixed-Prosthodontics_html_368b4b71-300x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38399"/>
            <a:ext cx="3456384" cy="233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ncrypted-tbn1.gstatic.com/images?q=tbn:ANd9GcSPgg_S1U8xGms4y93LuwCXvHSsbeB45ju_GKCb1Y16xqrXnGy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1" r="17384"/>
          <a:stretch/>
        </p:blipFill>
        <p:spPr bwMode="auto">
          <a:xfrm>
            <a:off x="4427983" y="2621409"/>
            <a:ext cx="4537573" cy="212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421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548680"/>
            <a:ext cx="8352928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Latn-RS" sz="2400" b="1" i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endParaRPr lang="sr-Latn-RS" sz="2400" b="1" i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endParaRPr lang="sr-Latn-RS" sz="2400" b="1" i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r>
              <a:rPr lang="sr-Cyrl-RS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Индикације</a:t>
            </a:r>
            <a:r>
              <a:rPr lang="en-GB" sz="24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израду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фиксних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протетских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надокнада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: </a:t>
            </a:r>
            <a:endParaRPr lang="sr-Latn-RS" sz="2400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Blip>
                <a:blip r:embed="rId2"/>
              </a:buBlip>
            </a:pP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Естетске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индикације</a:t>
            </a:r>
            <a:endParaRPr lang="sr-Latn-RS" sz="2400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Blip>
                <a:blip r:embed="rId2"/>
              </a:buBlip>
            </a:pP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Протетске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индикације</a:t>
            </a:r>
            <a:endParaRPr lang="sr-Latn-RS" sz="2400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>
              <a:buBlip>
                <a:blip r:embed="rId2"/>
              </a:buBlip>
            </a:pP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Профилактичке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индикације</a:t>
            </a: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</a:t>
            </a:r>
            <a:b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en-GB" sz="2400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2309994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496944" cy="6048672"/>
          </a:xfrm>
        </p:spPr>
        <p:txBody>
          <a:bodyPr/>
          <a:lstStyle/>
          <a:p>
            <a:pPr defTabSz="449263">
              <a:lnSpc>
                <a:spcPct val="80000"/>
              </a:lnSpc>
              <a:spcBef>
                <a:spcPts val="500"/>
              </a:spcBef>
              <a:buClr>
                <a:srgbClr val="FF9900"/>
              </a:buClr>
              <a:buSzPct val="120000"/>
              <a:buFont typeface="Wingdings" pitchFamily="2" charset="2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Естетске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индикације</a:t>
            </a:r>
            <a:r>
              <a:rPr lang="en-GB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:</a:t>
            </a:r>
          </a:p>
          <a:p>
            <a:pPr defTabSz="449263">
              <a:lnSpc>
                <a:spcPct val="80000"/>
              </a:lnSpc>
              <a:buClr>
                <a:srgbClr val="FF9900"/>
              </a:buClr>
              <a:buSzPts val="2400"/>
              <a:buFontTx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Latn-CS" sz="1800" b="1" dirty="0" smtClean="0">
                <a:solidFill>
                  <a:srgbClr val="FDE155"/>
                </a:solidFill>
              </a:rPr>
              <a:t>-    </a:t>
            </a:r>
            <a:r>
              <a:rPr lang="sr-Cyrl-R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губитак</a:t>
            </a:r>
            <a:r>
              <a:rPr lang="sr-Latn-C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једног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зуба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у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видљивом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делу</a:t>
            </a:r>
            <a:endParaRPr lang="sr-Latn-RS" sz="1800" b="1" dirty="0" smtClean="0">
              <a:solidFill>
                <a:srgbClr val="FDE155"/>
              </a:solidFill>
              <a:latin typeface="Arial" charset="0"/>
              <a:cs typeface="Arial" charset="0"/>
            </a:endParaRPr>
          </a:p>
          <a:p>
            <a:pPr defTabSz="449263">
              <a:lnSpc>
                <a:spcPct val="80000"/>
              </a:lnSpc>
              <a:buClr>
                <a:srgbClr val="FF9900"/>
              </a:buClr>
              <a:buSzPts val="2400"/>
              <a:buFontTx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Latn-C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     </a:t>
            </a:r>
            <a:r>
              <a:rPr lang="sr-Cyrl-R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усне</a:t>
            </a:r>
            <a:r>
              <a:rPr lang="sr-Latn-C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дупље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,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због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сметње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у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изговору</a:t>
            </a:r>
            <a:r>
              <a:rPr lang="sr-Latn-C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,</a:t>
            </a:r>
          </a:p>
          <a:p>
            <a:pPr defTabSz="449263">
              <a:lnSpc>
                <a:spcPct val="80000"/>
              </a:lnSpc>
              <a:buClr>
                <a:srgbClr val="FF9900"/>
              </a:buClr>
              <a:buSzPts val="2400"/>
              <a:buFontTx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Latn-C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     </a:t>
            </a:r>
            <a:r>
              <a:rPr lang="sr-Cyrl-R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фонетска</a:t>
            </a:r>
            <a:r>
              <a:rPr lang="sr-Latn-C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индикација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иде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у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корак</a:t>
            </a:r>
            <a:r>
              <a:rPr lang="sr-Latn-CS" sz="1800" b="1" dirty="0">
                <a:solidFill>
                  <a:srgbClr val="FDE155"/>
                </a:solidFill>
                <a:latin typeface="Arial" charset="0"/>
                <a:cs typeface="Arial" charset="0"/>
              </a:rPr>
              <a:t> </a:t>
            </a:r>
            <a:r>
              <a:rPr lang="sr-Cyrl-R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с</a:t>
            </a:r>
            <a:r>
              <a:rPr lang="sr-Latn-R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a</a:t>
            </a:r>
          </a:p>
          <a:p>
            <a:pPr defTabSz="449263">
              <a:lnSpc>
                <a:spcPct val="80000"/>
              </a:lnSpc>
              <a:buClr>
                <a:srgbClr val="FF9900"/>
              </a:buClr>
              <a:buSzPts val="2400"/>
              <a:buFontTx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Latn-C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     </a:t>
            </a:r>
            <a:r>
              <a:rPr lang="sr-Cyrl-RS" sz="1800" b="1" dirty="0" smtClean="0">
                <a:solidFill>
                  <a:srgbClr val="FDE155"/>
                </a:solidFill>
                <a:latin typeface="Arial" charset="0"/>
                <a:cs typeface="Arial" charset="0"/>
              </a:rPr>
              <a:t>естетском</a:t>
            </a:r>
            <a:endParaRPr lang="sr-Latn-CS" sz="1800" b="1" dirty="0" smtClean="0">
              <a:solidFill>
                <a:srgbClr val="FDE155"/>
              </a:solidFill>
              <a:latin typeface="Arial" charset="0"/>
              <a:cs typeface="Arial" charset="0"/>
            </a:endParaRPr>
          </a:p>
          <a:p>
            <a:pPr defTabSz="449263">
              <a:lnSpc>
                <a:spcPct val="80000"/>
              </a:lnSpc>
              <a:buClr>
                <a:srgbClr val="FF9900"/>
              </a:buClr>
              <a:buSzPts val="2400"/>
              <a:buFontTx/>
              <a:buChar char="-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рестаурација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оштећених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површина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зуба</a:t>
            </a:r>
            <a:endParaRPr lang="sr-Latn-RS" sz="18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pitchFamily="49" charset="-128"/>
            </a:endParaRPr>
          </a:p>
          <a:p>
            <a:pPr marL="0" indent="0" defTabSz="449263">
              <a:lnSpc>
                <a:spcPct val="80000"/>
              </a:lnSpc>
              <a:buClr>
                <a:srgbClr val="FF9900"/>
              </a:buClr>
              <a:buSzPts val="2400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Latn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    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(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обимна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или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многострука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кариозна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оштећења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, </a:t>
            </a:r>
            <a:endParaRPr lang="sr-Latn-RS" sz="18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pitchFamily="49" charset="-128"/>
            </a:endParaRPr>
          </a:p>
          <a:p>
            <a:pPr marL="0" indent="0" defTabSz="449263">
              <a:lnSpc>
                <a:spcPct val="80000"/>
              </a:lnSpc>
              <a:buClr>
                <a:srgbClr val="FF9900"/>
              </a:buClr>
              <a:buSzPts val="2400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Latn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   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отежана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или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онемогућена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ретенција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испуна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,</a:t>
            </a:r>
            <a:endParaRPr lang="sr-Latn-RS" sz="18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pitchFamily="49" charset="-128"/>
            </a:endParaRPr>
          </a:p>
          <a:p>
            <a:pPr marL="0" indent="0" defTabSz="449263">
              <a:lnSpc>
                <a:spcPct val="80000"/>
              </a:lnSpc>
              <a:buClr>
                <a:srgbClr val="FF9900"/>
              </a:buClr>
              <a:buSzPts val="2400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Latn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    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недостатак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инцизалног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угла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)</a:t>
            </a:r>
            <a:endParaRPr lang="sr-Latn-RS" sz="18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pitchFamily="49" charset="-128"/>
            </a:endParaRPr>
          </a:p>
          <a:p>
            <a:pPr defTabSz="449263">
              <a:lnSpc>
                <a:spcPct val="80000"/>
              </a:lnSpc>
              <a:buClr>
                <a:srgbClr val="FF9900"/>
              </a:buClr>
              <a:buSzPts val="2400"/>
              <a:buFontTx/>
              <a:buChar char="-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зуби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који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су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променили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боју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(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девитализација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,</a:t>
            </a:r>
            <a:endParaRPr lang="sr-Latn-RS" sz="18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pitchFamily="49" charset="-128"/>
            </a:endParaRPr>
          </a:p>
          <a:p>
            <a:pPr marL="0" indent="0" defTabSz="449263">
              <a:lnSpc>
                <a:spcPct val="80000"/>
              </a:lnSpc>
              <a:buClr>
                <a:srgbClr val="FF9900"/>
              </a:buClr>
              <a:buSzPts val="2400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Latn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Latn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  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тетрациклини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,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флуороза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)</a:t>
            </a:r>
            <a:endParaRPr lang="sr-Latn-RS" sz="18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pitchFamily="49" charset="-128"/>
            </a:endParaRPr>
          </a:p>
          <a:p>
            <a:pPr defTabSz="449263">
              <a:lnSpc>
                <a:spcPct val="80000"/>
              </a:lnSpc>
              <a:buClr>
                <a:srgbClr val="FF9900"/>
              </a:buClr>
              <a:buSzPts val="2400"/>
              <a:buFontTx/>
              <a:buChar char="-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абрадирани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>зуби</a:t>
            </a:r>
            <a:endParaRPr lang="sr-Latn-RS" sz="18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pitchFamily="49" charset="-128"/>
            </a:endParaRPr>
          </a:p>
          <a:p>
            <a:pPr marL="0" indent="0" defTabSz="449263">
              <a:lnSpc>
                <a:spcPct val="80000"/>
              </a:lnSpc>
              <a:buClr>
                <a:srgbClr val="FF9900"/>
              </a:buClr>
              <a:buSzPts val="2400"/>
              <a:buNone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/>
            </a:pP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/>
            </a:r>
            <a:b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</a:b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  <a:t/>
            </a:r>
            <a:b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pitchFamily="49" charset="-128"/>
              </a:rPr>
            </a:br>
            <a:endParaRPr lang="en-GB" sz="1800" b="1" i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marL="0" indent="0">
              <a:buNone/>
            </a:pPr>
            <a:endParaRPr lang="sr-Latn-RS" dirty="0"/>
          </a:p>
        </p:txBody>
      </p:sp>
      <p:pic>
        <p:nvPicPr>
          <p:cNvPr id="4098" name="Picture 2" descr="http://www.centroodontoiatricoprati.com/public/fotogallery/LavoriProtesiFissa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" t="11442" r="51707" b="4909"/>
          <a:stretch/>
        </p:blipFill>
        <p:spPr bwMode="auto">
          <a:xfrm>
            <a:off x="6181818" y="2708920"/>
            <a:ext cx="2724515" cy="1796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data:image/jpeg;base64,/9j/4AAQSkZJRgABAQAAAQABAAD/2wCEAAkGBxQTEhUUExQUFBUXGBcVGBgXFxcUFBcXFxQXFxcXFBcYHCggGBwlHBcUITEhJSksLi4uFx8zODMsNygtLiwBCgoKDg0OGhAQGiwkHyQsLCwsLCwsLCwsLCwsLCwsLCwsLCwsLCwsLCwsLCwsLCwsLCwsLCwsLCwsLCwsLCwsLP/AABEIALsBDQMBIgACEQEDEQH/xAAbAAACAwEBAQAAAAAAAAAAAAAEBQIDBgEHAP/EADkQAAEDAwMCBAUCBAYCAwAAAAEAAgMEESEFEjFBUQYiYXETgZGhscHwFDJS0SNCYnLh8QfSM4Ki/8QAGQEBAQEBAQEAAAAAAAAAAAAAAgEDAAQF/8QAIBEAAwEBAAMBAQEBAQAAAAAAAAERAiEDEjFBE1EiMv/aAAwDAQACEQMRAD8AxDpVS9yrklQssq8J9BFrnoVz1D4xUQeqSyR6/wAPi4qt0fdcdL2TDTtPLjdyfw5K/SmCmv0sEfFQC3CYtpw0K2CM8qUUF/8ACld/hiE6hjuuSQ3IXIqOabGnUEV0FSNsnMB8uFoFimugwQlUEfC0VTHgpJG3Kz0JBEU21j22ad1skAubY5234v6dkpqofNcJ9GxvwZBuaHbmWBbdxHnvZ3+W2PdL54eEdMqDoGXaoGGyJo4TtUpIsLRMEFklOHIKej7Jg824XC7uuqYoxQyn5UxFhHbQHXXZYbG4ROgqdAOPmgqmkHZPTEh6iNQ6GcdSC6HdRp1JGovhxdVaZHkzkrXN4J/Kg2rPUD8J7NTXBukVTDtK0y0/phtNdRJtSPVWNmHdCBi+dGn6oC3pB25fEpcHkdVaypKjwJeZfoaH2XRMUKJQfRTKPqL3TD5HlVkqThbk/wDKsghLj6LND6yiyi4E9E1ZSge6gafN13tDTOSqgpM3K0FLHhD0cKYjCN/RQj8NEMZ0XIkaxiqKRiisosy5X7VCIWSJAiNmUdElsbDfBumlO09cJULOTx4SRsPmK0bGbsd8e/oh9T010bhuH8wB/HX5j6o7XKTL/BfAG7JGuaS47Sw9rO81+9wVB9Ncov4JvgJ1DprDTmS95Guy3s3AuT7lFZpXpIWUrNrSLCx/eOym6C4RbIbXvj75U6qnLT3B+R9bt6fNapBvTO1VLbogpYFpKmG6XS0/og8jTokcwq+HIsiHx9FTHHYqCZENVM0aNkZYXQwF1CCyeDlSpWCxBR88GLoSBliuO+opmhFikep0lxdaaRvKAqI/KqgNGPDVcxt1fUQ2JVbGLT2pn6wDqYrKloTOWO6AeyyeXTDyYjp2mpy82C7PG5h2m4RGkVvwnknqFPWaoSvDh0FkzNIMo6UuNzlO6enVVFFZNIWBeX6e5IHNOoSwI8sVUgxhBmmT6mjRzIUNTJk3hVFf0rgjRTIl9BhMKWMuIaOeB80so5uAjo7dF2OIcJ1qOjSRYe0g89CLe4S4weW5te5Fr5wO3ZOBWk0UwR2cNvN8Dn7J3NQGI7p/KSGuDf6gfUHHzSF0v/fdVTV5Jy4u+672SI8tjqhe34g3OAaDe9ifsMozVtRbKGN2/wAt/Nc5HS4PHRZlkxRUEpXe34R4/Q8NXGTOG5oNg61x3sbi6mHAhCzGy5hXR7TTsc1wNw51h5eAGi9yALuPPKvqPgfDdt/m8rWkjJtlziOnPfoFmP4m4sOUXTxOdxc97C9vfsl7EeIWSWJNkDUhHGmd2KomhPUFFsSYocVC2URJCM2KoaOiBrSFTwqGtwrZiqXyWXHM5LwgSFOeo9Ch2y5RbpyRe/hA1T8IyR+EqqpAOVxGhfUsuUPtTMRY+6WzHzFJGbPgEHUx8o2MYQc55Tz9DtcAWhXsYq425R8MWFppmHjyaeBtgi4pAq4xcBFU7L+y874emk7qtEup7ZHzCqLOyg8siwWKJa5UWuQr3DgDkmy74hMYUkV+l0yihcBexx26K3TqUNaL4TRsdk80wewI63Nt2l5c21rHOPmlNZU3N7WRtfTbchLJHBwVem+DxPqF2oVFhjk4Tmg8Pu+CJHckizepBNhhJJ4fML+60U3iYkBu1rQABjnAte6mJaxbb+I5/A2wcWUHw2Q51AOPPKJjkBHKfA1nYXqiY3Vjm9ueVXvBKJyK6ZlnWHJ+wWroHNY21lk9OdeZw7Aflamljwplg8rLXOJ7BDTU5KYRxWUnMShj7mR1OhePM3kJXHIXZW3qIllNXpNji4Ya7n37/NH1jNvH5LxiyU5VsdJcXOAuQw7nBaEUYNgBxj+5UlHrUMvVU9uAhzSgtDu/91qKvS8crPTRmNxYfcKJR9JndAamPLQllVTlxdbNk1nd5grqMNYxz3D1+SkrFrUQiidZmcHr3S/YHOKOERkJI6kn7oZtOWvzhL6Clc7LBLarHutJSUfxHegSXX6X4cnoU8/Qb1wEpo03hhwl1IU4i4XafS5XB3A24ObWF0XpI3YCVwSFuDyMJr4eB6d/1Wevw7T4O2QdCg63T7ZbkdR/ZPoY8KwwfRRoOdwxhfbordMG+Zvpd37+qfV2jtdkYPogdP0/4Ut+fKfyFHf0291DU0zOEaGoOnFwEfE2+At0eRsBq41itZiMb7tvY5t+bL0CVqzWuUds9v3hZ+TJr49wy1RWN23Wb1nxBbysyfsELr1aRK9jOAeR97fNJmw3Szm90PfkfzIfBr8rTfB+q0+m+LozYOuw/wCrIv1s7ssc2lU/4VKZ/AJ+T9PSWauwi4e0/NB1WrtHDvovPnQKgtINxhT0v6L+jz+Hpug1wNQBf+YfjK9KpWcLwrwbXOdWQtIBubX+RP6L3mnXePDTdM/Lta6gjauEIja23JP4VbgtGjCgsrEo1GmDgQU7kCAqWotCTMtpdMQ8h3TA/utNDHhL2ts9Mo34Qyoa61SueK4KyviOHg9QVrZCs9r8V22V0uExqMzNPS73gD5p5Np7dlrYRGk0IYLnlGTDCmc/rFvdMjS0Ya9wAwqdWorptxIfYKFe3yrpwN6D6dQ7WhZnxrTEbXeq9GmazGzjaFkfG8V4T6ZT9ZAPVph6WROIJsLOsKOhnwu3k08e/wAZvayivlvKL8Om2Dyj4m4VJg2ObIOHEtPoRYj8lZvP6T2qhpYFc5uEFSzYRjXK/QnOiAmbZwTFzUBXYz2yo1EJMPpXYTCnlse6T0j0wY5aIzYxqgCbtFgfmlVdCHAghGw1PQ8KqsFiQk1SJw8B1mj2VErD0efvn9VCGNaLxvTBtW8/1Brvtb9EsgpSc2WLf4e3KTVK2xBTMKZSaW9rQSOVW2kJU6LgrkpkFNAtC6idt3bcDqltQxdWi+qZ3wiNtbAf9f5aV7zA/heD6U/ZPE/s9v5sfyvbqeRa4dPJ5cxmy02nAj3ODcgW6kobUqXhzQQD3FrH9VXps0YYC4Eu6W/eFZWV5cLYFuLcrWHnE7yhJ0RK9CzOwjBIW1OCD2Rcb8IWpX0UuB6YRGFPck+rnj3TIvS2eIyzMjaLucbAYH3KmjkWRHAUal9gu7C07TgjBCXalUWCr4d9Ao3Xe4qFefKu0nBKqrXXsEJwowpXnaPZJPFeYXeybRGwSjxA7/Dd7FN/CJdPOmBXBihByj2sSZ2Vw9Op33Cqr2EjHv8AMIXS6m7QmEmQs5USxndMrbhPYJbrG79j7909oatHPHGJmghjLt1hfaNx9hylOtSWabeqLiqcYvnCQ+KqzZE539IJ+nAS3/5Jn6G6VV7mNPpZOopMLzPwDqpdG+Nxu5rt3u1xuf8A9X+oXoFJNcK5U4RujAuV4aXsLudlt3seCfwgS9TgqS29jyCCOhB6FaBPP/GtEX1bf9TWge9yr3UH8MA1w8zsjr6YCo8RVvxKtrozcR2Fx1INyQtlqdCKmJkjT52i4/ULPObYeqxJMBZQNEAMuXHgfoFpqDQqd8IIaL2z+qy3xy2RrpBhotZFz+LA1jmRjJWlS+hab+GZ1mEwyyQtILe/oc2WYqo7FPJw57i5xuTm6Dq6deXXT0rgl2L17R6rdFG7u0H7Ly74K3vhKe8DR/SS373H2IT8X0w8/VTZwVFmdL3/AHhTZUgX9kqbIpCVeinlgTNIqZH4VZchnyZUpx9KUNus6ytJug55PNjp+Uf0QaX4SWaY/FaQc3v9Ai5p7Cyz+q1u17AHBrifLfrbJC7XDs9NDPPi55We1GpBcG35V9RW7m34tg+hWDrNaBqC6/lHlH6n6qafs+F+I3dMbBDSv84UKCpEjAbrH+JdSJmsxxGzqD1S+/A2G8EiR+I5v8N3rhUeH9Ukez/EF+x7+6v1ClMnsozqY6ClPKMYbJ2aCwtZBS02VG0XFQ606TbIWE+q0cRwvLKauc2X4hN78rfaXXCRoLTdVcYSWqyNjY57uGi/9glnhfxB8TyvsH/YjuP7IXxxWYbEDn+Z3t0v++izVIwtIcMEZCmkmPKZ7BBPdZX/AMgVoEWy/meRYf6QQST9LfNcovETRHd19w6d/b0WW1SodNIZHcnj0A4ARTGsMG0eqdDKJG9MEf1A8gr1PRtWjlALHj1aTZw9x+q8wjiVu1c9dKvGoeq1/iCGEHe8Od/S3zOPpjj5rJ6j4klnwP8ADYf8reT/ALnclZm6MpnovTY84SH2gxD4gDuCtsbUzmvBuw4I9+qwlFWbSMIup1Rz8E+ULTOkkR5bZutUqKaSO5IuVg5wA47TcXVXx/VQDso617DzmBAKhJlc3LhKAiuroi0AnqiNIr3wgloDgeh/4VdRIXDJvZAukIwuX0LVRoD4uI/mi+j7fkKL/HrG8xSfItKzcr0BUWt6pexm8I17/wDyJH0hkPu5o/ugqj/yQ7/JTt93PJ+waPyseWL4wpULyNK7xrWSHD2xjsxot891yVVD4yqm9Y3e7P8A1ISkxdhf2TPQfDclTd19kYwXEXuewHVLgGgqbxvO5tgyNp7+Y/QErO11bJK7fI4ud06Af7QOFuoPBkDQd7pHdL4bb2Flktf0h1PJtOWnLXdx2PqqmqFpk6XVp3tMe4G4tcjzAeh7+qDqdNc0Jn4e06S+61mnunWraK5zCQc9lU8oDWmYqKqkYCGvc0ehsvqeO7hfqVExO3bbHde1uq0GnaHJZriOM2XNk6aWgpw1jQLcJnHCDZIqad4fZ3C09Hay6r8FGDTUQKU1NDlagxj9koGoiz0WOzTJ5gY7IimbI0XYXD2wi9OoviPzwFof4DaMcJpNi3pJwxr4iTd17nqclEMjwn1TSNItZD6Fp15CSMNP3RZVsVyMIF7ED2VIK9ImogW8AjssXrml/C8zOOo7eyjUKt0r03T3THay3qTwE7d4OkI8kjSexBb9DlHeGKHYzPJyffstGyIhclSPbvDzCtoZIX7JGlp6dQf9p6pxpfh+WSxI+GO7sH5N5W7rqa4Y57Qcbmki9r3F/Q4Ksiixcq+hX5X+Cal8LxtHnc959PKPpk/dWTeG4Thpe0+4I+4WhjZhQMKfqjP31/ph9W0KWBwtd4cbCwO69r2LfZDspJQL/Ddb2z9OVvZ5STd2T3POBb8LpaCMi6Dwaf1Z518Qg5BHuLLrp16fV6KGsbIwlzHDkYLT1a4Zylh0wB24Bu63O0Xt7qejL/VGLp4HSDFgCbXcQ0X9yq6/TZYz5o3D2yPsty+mGNwBzZHU2nxkctaexDv0BC5YJ/Q8wbpcz7Fsbretm/koqg8LOe4/FJYOzSC4/PIAXpLqBrerfllRniAvbPysksEfkpnKPQIqdoLW3JJaXOsXdPoMjgZV8mmRvBD42O/+o/IRpF3H5fqiI4lYgViAaHHGfIwNv2wr6OA3+G3JN7D7p0+G4S9jzFLHIOWvDvo4FSJHVsqjhulmtaU2Vu1wuOR3B7hbbXKNrJiW22v84A6X5HyN0sqILhVkRj6OGxsemE0kgwr2UjPjM3nawmxPb1RVZTta9zWO3tBwfRTK4VsyVTpTRJvAFz1TGFmEdUU9wgYxtNiuTh0KqmkX1NMW4KZtZdB1tJcYU0VBMdQELVVIB5SYTuabFUVMpcVnqmqwU+Hxj1WmYFitE1Bt9t7FbCCS4W+XOHm110jWaQ90ZexpIHJGbe6lotLtCIi1KRoLGOIDsO9UfRQ2AU1G+FVhY1iWarQDnp2T5kaq1upLwLtaLNDBYWsAOff1XajRc1MC0mLATp0aB0tnlCbbUV8KL62Mjb++iIpm4CI8RtaSCwYAbjjIaAT9boajJt0+t/0VvYdOB0bV8+NWxNVuzCdIJapmR7/lWwtuFZWMXaUYRT6Vrgbp1WY7tIDmO/maeDbgjsR3Up3RDLGu44dYj6hVNauOYkSC6e+4f7gjI2oepFre6NiCKfStHSFTKEZtVEwSpBTH/wDIR6fqUxY1KmP/AMY+w/Up1EEM6omissSyuj59j+E6c1AVrF2mckMaGL+Jd5SA4tDgDjcQ0XA9UJJH0Qej1lg212uaTm/rjHRPdXlbJtkFgSBvAxZw5x2x91ydRzUZmdQguCqKMgt9U0quPVZirndG+9jY9P8ApH2jKs0cOYleoRWyj6Ota8eqhXC4Kr6jpCiifcIuVgskVNPteQmpqcIe/C+pntXjs64S97U11Q7kAxTLpsvhgoJNrgey3Gg1LnRArH0VJuOTha+he1jLDAC220ePKdG9AbyLUUzcLJaDMHOJ9bLXwcLPDNGghotlK9QkyAjKyqDW3KzP8UXPBPf8q71yDzi9NPpowE1i5CV6efKExa5cmCEa6x5wPrYIPT3rupzdAg6B9nW75H4KjfTRZ/5NHGrAcEFDwPVjnJ0EAdTPlNrX6XwFXpkt2gnlfageB8/+1ClhMZs7HBANwSD29P7o/tH6/wDI3auuCjC66m5Kggp1Q2A/3BMKY4SnX8tFs+YH6X7IrTZ7tHe2UU+sTzyjWyon4Uw9VVTsJUMM6+Eid8liR5W9bDAPTrgp9TvHQg+o4KTQ1xDpWWBa4i5tfLbHB5H/ACo6ZqHn2HF8hZqLps8to0RKErFcHoap4SbM0hFvs4+6c0moF4yc4vfnCWSMAaXHm9rIGKo2uuEbDZ49kaWRZXxG3bkc3WgZVhzQVn/ETtwspp8M8ropiqS2zgcdUydXgtukJuLjoq/ikKU11iltXWWfdMKeqBGSs3Wz5BR1HOCFyzQzg0lygZBYq74ioe5JZhUZDSpbFNJp74CRUh5TWFPyLph4lR3oE+yS3dbenqsLzkHLf31Wpo3m3KxsZprJfrNd5rIGJ+AfX9UDXOJkN0VTHyBS01SiNhpcnlCYukACRaW7CNq3HaknwxnQOpn3OKsoySDljbEG7jt7iwJNuv2SwONz7pnRSEUdY7FwIQCQDa7yDa4wqjdrg3pajCJdMsro0ztnPBTSpkIYc9EVvgHjpU6qDnuTR0rpP5nFzxgAi4t6ELMac83cmO8h1gSOPwnl8HrA6gn6HlXPnSdzza98ptobA93mzYEpL7DFqdFdc5zzZoJsr9Lo5bXaG5xYuYDjsCbqnVq15cW7rN7NAaPmG2uuSN2sYW4Jbc+qsQ5yB4qx1wqKusFknklN+VXLIbcoNl/mielSgyPaRcuG4WFzubkZ5Ate9uwumlVpzNhe24cHmx/y25WbonkTN9wtBVykl4J6n8K4jUE10nSahizufsV2oqxZJmvPdfTuOP31Qp381ST5i5USNx6qSi44XDhKnqHNx0QtUb8q5DyroBoXVLMFLy/CZ1f8pSNp5+an6UqqJENBUZX055QTHJJEY3/jCvjMShD/AG/Kk0riU//Z"/>
          <p:cNvSpPr>
            <a:spLocks noChangeAspect="1" noChangeArrowheads="1"/>
          </p:cNvSpPr>
          <p:nvPr/>
        </p:nvSpPr>
        <p:spPr bwMode="auto">
          <a:xfrm>
            <a:off x="155575" y="-1881188"/>
            <a:ext cx="5648325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RS"/>
          </a:p>
        </p:txBody>
      </p:sp>
      <p:sp>
        <p:nvSpPr>
          <p:cNvPr id="5" name="AutoShape 6" descr="data:image/jpeg;base64,/9j/4AAQSkZJRgABAQAAAQABAAD/2wCEAAkGBxQTEhUUExQUFBUXGBcVGBgXFxcUFBcXFxQXFxcXFBcYHCggGBwlHBcUITEhJSksLi4uFx8zODMsNygtLiwBCgoKDg0OGhAQGiwkHyQsLCwsLCwsLCwsLCwsLCwsLCwsLCwsLCwsLCwsLCwsLCwsLCwsLCwsLCwsLCwsLCwsLP/AABEIALsBDQMBIgACEQEDEQH/xAAbAAACAwEBAQAAAAAAAAAAAAAEBQIDBgEHAP/EADkQAAEDAwMCBAUCBAYCAwAAAAEAAgMEESEFEjFBUQYiYXETgZGhscHwFDJS0SNCYnLh8QfSM4Ki/8QAGQEBAQEBAQEAAAAAAAAAAAAAAgEDAAQF/8QAIBEAAwEBAAMBAQEBAQAAAAAAAAERAiEDEjFBE1EiMv/aAAwDAQACEQMRAD8AxDpVS9yrklQssq8J9BFrnoVz1D4xUQeqSyR6/wAPi4qt0fdcdL2TDTtPLjdyfw5K/SmCmv0sEfFQC3CYtpw0K2CM8qUUF/8ACld/hiE6hjuuSQ3IXIqOabGnUEV0FSNsnMB8uFoFimugwQlUEfC0VTHgpJG3Kz0JBEU21j22ad1skAubY5234v6dkpqofNcJ9GxvwZBuaHbmWBbdxHnvZ3+W2PdL54eEdMqDoGXaoGGyJo4TtUpIsLRMEFklOHIKej7Jg824XC7uuqYoxQyn5UxFhHbQHXXZYbG4ROgqdAOPmgqmkHZPTEh6iNQ6GcdSC6HdRp1JGovhxdVaZHkzkrXN4J/Kg2rPUD8J7NTXBukVTDtK0y0/phtNdRJtSPVWNmHdCBi+dGn6oC3pB25fEpcHkdVaypKjwJeZfoaH2XRMUKJQfRTKPqL3TD5HlVkqThbk/wDKsghLj6LND6yiyi4E9E1ZSge6gafN13tDTOSqgpM3K0FLHhD0cKYjCN/RQj8NEMZ0XIkaxiqKRiisosy5X7VCIWSJAiNmUdElsbDfBumlO09cJULOTx4SRsPmK0bGbsd8e/oh9T010bhuH8wB/HX5j6o7XKTL/BfAG7JGuaS47Sw9rO81+9wVB9Ncov4JvgJ1DprDTmS95Guy3s3AuT7lFZpXpIWUrNrSLCx/eOym6C4RbIbXvj75U6qnLT3B+R9bt6fNapBvTO1VLbogpYFpKmG6XS0/og8jTokcwq+HIsiHx9FTHHYqCZENVM0aNkZYXQwF1CCyeDlSpWCxBR88GLoSBliuO+opmhFikep0lxdaaRvKAqI/KqgNGPDVcxt1fUQ2JVbGLT2pn6wDqYrKloTOWO6AeyyeXTDyYjp2mpy82C7PG5h2m4RGkVvwnknqFPWaoSvDh0FkzNIMo6UuNzlO6enVVFFZNIWBeX6e5IHNOoSwI8sVUgxhBmmT6mjRzIUNTJk3hVFf0rgjRTIl9BhMKWMuIaOeB80so5uAjo7dF2OIcJ1qOjSRYe0g89CLe4S4weW5te5Fr5wO3ZOBWk0UwR2cNvN8Dn7J3NQGI7p/KSGuDf6gfUHHzSF0v/fdVTV5Jy4u+672SI8tjqhe34g3OAaDe9ifsMozVtRbKGN2/wAt/Nc5HS4PHRZlkxRUEpXe34R4/Q8NXGTOG5oNg61x3sbi6mHAhCzGy5hXR7TTsc1wNw51h5eAGi9yALuPPKvqPgfDdt/m8rWkjJtlziOnPfoFmP4m4sOUXTxOdxc97C9vfsl7EeIWSWJNkDUhHGmd2KomhPUFFsSYocVC2URJCM2KoaOiBrSFTwqGtwrZiqXyWXHM5LwgSFOeo9Ch2y5RbpyRe/hA1T8IyR+EqqpAOVxGhfUsuUPtTMRY+6WzHzFJGbPgEHUx8o2MYQc55Tz9DtcAWhXsYq425R8MWFppmHjyaeBtgi4pAq4xcBFU7L+y874emk7qtEup7ZHzCqLOyg8siwWKJa5UWuQr3DgDkmy74hMYUkV+l0yihcBexx26K3TqUNaL4TRsdk80wewI63Nt2l5c21rHOPmlNZU3N7WRtfTbchLJHBwVem+DxPqF2oVFhjk4Tmg8Pu+CJHckizepBNhhJJ4fML+60U3iYkBu1rQABjnAte6mJaxbb+I5/A2wcWUHw2Q51AOPPKJjkBHKfA1nYXqiY3Vjm9ueVXvBKJyK6ZlnWHJ+wWroHNY21lk9OdeZw7Aflamljwplg8rLXOJ7BDTU5KYRxWUnMShj7mR1OhePM3kJXHIXZW3qIllNXpNji4Ya7n37/NH1jNvH5LxiyU5VsdJcXOAuQw7nBaEUYNgBxj+5UlHrUMvVU9uAhzSgtDu/91qKvS8crPTRmNxYfcKJR9JndAamPLQllVTlxdbNk1nd5grqMNYxz3D1+SkrFrUQiidZmcHr3S/YHOKOERkJI6kn7oZtOWvzhL6Clc7LBLarHutJSUfxHegSXX6X4cnoU8/Qb1wEpo03hhwl1IU4i4XafS5XB3A24ObWF0XpI3YCVwSFuDyMJr4eB6d/1Wevw7T4O2QdCg63T7ZbkdR/ZPoY8KwwfRRoOdwxhfbordMG+Zvpd37+qfV2jtdkYPogdP0/4Ut+fKfyFHf0291DU0zOEaGoOnFwEfE2+At0eRsBq41itZiMb7tvY5t+bL0CVqzWuUds9v3hZ+TJr49wy1RWN23Wb1nxBbysyfsELr1aRK9jOAeR97fNJmw3Szm90PfkfzIfBr8rTfB+q0+m+LozYOuw/wCrIv1s7ssc2lU/4VKZ/AJ+T9PSWauwi4e0/NB1WrtHDvovPnQKgtINxhT0v6L+jz+Hpug1wNQBf+YfjK9KpWcLwrwbXOdWQtIBubX+RP6L3mnXePDTdM/Lta6gjauEIja23JP4VbgtGjCgsrEo1GmDgQU7kCAqWotCTMtpdMQ8h3TA/utNDHhL2ts9Mo34Qyoa61SueK4KyviOHg9QVrZCs9r8V22V0uExqMzNPS73gD5p5Np7dlrYRGk0IYLnlGTDCmc/rFvdMjS0Ya9wAwqdWorptxIfYKFe3yrpwN6D6dQ7WhZnxrTEbXeq9GmazGzjaFkfG8V4T6ZT9ZAPVph6WROIJsLOsKOhnwu3k08e/wAZvayivlvKL8Om2Dyj4m4VJg2ObIOHEtPoRYj8lZvP6T2qhpYFc5uEFSzYRjXK/QnOiAmbZwTFzUBXYz2yo1EJMPpXYTCnlse6T0j0wY5aIzYxqgCbtFgfmlVdCHAghGw1PQ8KqsFiQk1SJw8B1mj2VErD0efvn9VCGNaLxvTBtW8/1Brvtb9EsgpSc2WLf4e3KTVK2xBTMKZSaW9rQSOVW2kJU6LgrkpkFNAtC6idt3bcDqltQxdWi+qZ3wiNtbAf9f5aV7zA/heD6U/ZPE/s9v5sfyvbqeRa4dPJ5cxmy02nAj3ODcgW6kobUqXhzQQD3FrH9VXps0YYC4Eu6W/eFZWV5cLYFuLcrWHnE7yhJ0RK9CzOwjBIW1OCD2Rcb8IWpX0UuB6YRGFPck+rnj3TIvS2eIyzMjaLucbAYH3KmjkWRHAUal9gu7C07TgjBCXalUWCr4d9Ao3Xe4qFefKu0nBKqrXXsEJwowpXnaPZJPFeYXeybRGwSjxA7/Dd7FN/CJdPOmBXBihByj2sSZ2Vw9Op33Cqr2EjHv8AMIXS6m7QmEmQs5USxndMrbhPYJbrG79j7909oatHPHGJmghjLt1hfaNx9hylOtSWabeqLiqcYvnCQ+KqzZE539IJ+nAS3/5Jn6G6VV7mNPpZOopMLzPwDqpdG+Nxu5rt3u1xuf8A9X+oXoFJNcK5U4RujAuV4aXsLudlt3seCfwgS9TgqS29jyCCOhB6FaBPP/GtEX1bf9TWge9yr3UH8MA1w8zsjr6YCo8RVvxKtrozcR2Fx1INyQtlqdCKmJkjT52i4/ULPObYeqxJMBZQNEAMuXHgfoFpqDQqd8IIaL2z+qy3xy2RrpBhotZFz+LA1jmRjJWlS+hab+GZ1mEwyyQtILe/oc2WYqo7FPJw57i5xuTm6Dq6deXXT0rgl2L17R6rdFG7u0H7Ly74K3vhKe8DR/SS373H2IT8X0w8/VTZwVFmdL3/AHhTZUgX9kqbIpCVeinlgTNIqZH4VZchnyZUpx9KUNus6ytJug55PNjp+Uf0QaX4SWaY/FaQc3v9Ai5p7Cyz+q1u17AHBrifLfrbJC7XDs9NDPPi55We1GpBcG35V9RW7m34tg+hWDrNaBqC6/lHlH6n6qafs+F+I3dMbBDSv84UKCpEjAbrH+JdSJmsxxGzqD1S+/A2G8EiR+I5v8N3rhUeH9Ukez/EF+x7+6v1ClMnsozqY6ClPKMYbJ2aCwtZBS02VG0XFQ606TbIWE+q0cRwvLKauc2X4hN78rfaXXCRoLTdVcYSWqyNjY57uGi/9glnhfxB8TyvsH/YjuP7IXxxWYbEDn+Z3t0v++izVIwtIcMEZCmkmPKZ7BBPdZX/AMgVoEWy/meRYf6QQST9LfNcovETRHd19w6d/b0WW1SodNIZHcnj0A4ARTGsMG0eqdDKJG9MEf1A8gr1PRtWjlALHj1aTZw9x+q8wjiVu1c9dKvGoeq1/iCGEHe8Od/S3zOPpjj5rJ6j4klnwP8ADYf8reT/ALnclZm6MpnovTY84SH2gxD4gDuCtsbUzmvBuw4I9+qwlFWbSMIup1Rz8E+ULTOkkR5bZutUqKaSO5IuVg5wA47TcXVXx/VQDso617DzmBAKhJlc3LhKAiuroi0AnqiNIr3wgloDgeh/4VdRIXDJvZAukIwuX0LVRoD4uI/mi+j7fkKL/HrG8xSfItKzcr0BUWt6pexm8I17/wDyJH0hkPu5o/ugqj/yQ7/JTt93PJ+waPyseWL4wpULyNK7xrWSHD2xjsxot891yVVD4yqm9Y3e7P8A1ISkxdhf2TPQfDclTd19kYwXEXuewHVLgGgqbxvO5tgyNp7+Y/QErO11bJK7fI4ud06Af7QOFuoPBkDQd7pHdL4bb2Flktf0h1PJtOWnLXdx2PqqmqFpk6XVp3tMe4G4tcjzAeh7+qDqdNc0Jn4e06S+61mnunWraK5zCQc9lU8oDWmYqKqkYCGvc0ehsvqeO7hfqVExO3bbHde1uq0GnaHJZriOM2XNk6aWgpw1jQLcJnHCDZIqad4fZ3C09Hay6r8FGDTUQKU1NDlagxj9koGoiz0WOzTJ5gY7IimbI0XYXD2wi9OoviPzwFof4DaMcJpNi3pJwxr4iTd17nqclEMjwn1TSNItZD6Fp15CSMNP3RZVsVyMIF7ED2VIK9ImogW8AjssXrml/C8zOOo7eyjUKt0r03T3THay3qTwE7d4OkI8kjSexBb9DlHeGKHYzPJyffstGyIhclSPbvDzCtoZIX7JGlp6dQf9p6pxpfh+WSxI+GO7sH5N5W7rqa4Y57Qcbmki9r3F/Q4Ksiixcq+hX5X+Cal8LxtHnc959PKPpk/dWTeG4Thpe0+4I+4WhjZhQMKfqjP31/ph9W0KWBwtd4cbCwO69r2LfZDspJQL/Ddb2z9OVvZ5STd2T3POBb8LpaCMi6Dwaf1Z518Qg5BHuLLrp16fV6KGsbIwlzHDkYLT1a4Zylh0wB24Bu63O0Xt7qejL/VGLp4HSDFgCbXcQ0X9yq6/TZYz5o3D2yPsty+mGNwBzZHU2nxkctaexDv0BC5YJ/Q8wbpcz7Fsbretm/koqg8LOe4/FJYOzSC4/PIAXpLqBrerfllRniAvbPysksEfkpnKPQIqdoLW3JJaXOsXdPoMjgZV8mmRvBD42O/+o/IRpF3H5fqiI4lYgViAaHHGfIwNv2wr6OA3+G3JN7D7p0+G4S9jzFLHIOWvDvo4FSJHVsqjhulmtaU2Vu1wuOR3B7hbbXKNrJiW22v84A6X5HyN0sqILhVkRj6OGxsemE0kgwr2UjPjM3nawmxPb1RVZTta9zWO3tBwfRTK4VsyVTpTRJvAFz1TGFmEdUU9wgYxtNiuTh0KqmkX1NMW4KZtZdB1tJcYU0VBMdQELVVIB5SYTuabFUVMpcVnqmqwU+Hxj1WmYFitE1Bt9t7FbCCS4W+XOHm110jWaQ90ZexpIHJGbe6lotLtCIi1KRoLGOIDsO9UfRQ2AU1G+FVhY1iWarQDnp2T5kaq1upLwLtaLNDBYWsAOff1XajRc1MC0mLATp0aB0tnlCbbUV8KL62Mjb++iIpm4CI8RtaSCwYAbjjIaAT9boajJt0+t/0VvYdOB0bV8+NWxNVuzCdIJapmR7/lWwtuFZWMXaUYRT6Vrgbp1WY7tIDmO/maeDbgjsR3Up3RDLGu44dYj6hVNauOYkSC6e+4f7gjI2oepFre6NiCKfStHSFTKEZtVEwSpBTH/wDIR6fqUxY1KmP/AMY+w/Up1EEM6omissSyuj59j+E6c1AVrF2mckMaGL+Jd5SA4tDgDjcQ0XA9UJJH0Qej1lg212uaTm/rjHRPdXlbJtkFgSBvAxZw5x2x91ydRzUZmdQguCqKMgt9U0quPVZirndG+9jY9P8ApH2jKs0cOYleoRWyj6Ota8eqhXC4Kr6jpCiifcIuVgskVNPteQmpqcIe/C+pntXjs64S97U11Q7kAxTLpsvhgoJNrgey3Gg1LnRArH0VJuOTha+he1jLDAC220ePKdG9AbyLUUzcLJaDMHOJ9bLXwcLPDNGghotlK9QkyAjKyqDW3KzP8UXPBPf8q71yDzi9NPpowE1i5CV6efKExa5cmCEa6x5wPrYIPT3rupzdAg6B9nW75H4KjfTRZ/5NHGrAcEFDwPVjnJ0EAdTPlNrX6XwFXpkt2gnlfageB8/+1ClhMZs7HBANwSD29P7o/tH6/wDI3auuCjC66m5Kggp1Q2A/3BMKY4SnX8tFs+YH6X7IrTZ7tHe2UU+sTzyjWyon4Uw9VVTsJUMM6+Eid8liR5W9bDAPTrgp9TvHQg+o4KTQ1xDpWWBa4i5tfLbHB5H/ACo6ZqHn2HF8hZqLps8to0RKErFcHoap4SbM0hFvs4+6c0moF4yc4vfnCWSMAaXHm9rIGKo2uuEbDZ49kaWRZXxG3bkc3WgZVhzQVn/ETtwspp8M8ropiqS2zgcdUydXgtukJuLjoq/ikKU11iltXWWfdMKeqBGSs3Wz5BR1HOCFyzQzg0lygZBYq74ioe5JZhUZDSpbFNJp74CRUh5TWFPyLph4lR3oE+yS3dbenqsLzkHLf31Wpo3m3KxsZprJfrNd5rIGJ+AfX9UDXOJkN0VTHyBS01SiNhpcnlCYukACRaW7CNq3HaknwxnQOpn3OKsoySDljbEG7jt7iwJNuv2SwONz7pnRSEUdY7FwIQCQDa7yDa4wqjdrg3pajCJdMsro0ztnPBTSpkIYc9EVvgHjpU6qDnuTR0rpP5nFzxgAi4t6ELMac83cmO8h1gSOPwnl8HrA6gn6HlXPnSdzza98ptobA93mzYEpL7DFqdFdc5zzZoJsr9Lo5bXaG5xYuYDjsCbqnVq15cW7rN7NAaPmG2uuSN2sYW4Jbc+qsQ5yB4qx1wqKusFknklN+VXLIbcoNl/mielSgyPaRcuG4WFzubkZ5Ate9uwumlVpzNhe24cHmx/y25WbonkTN9wtBVykl4J6n8K4jUE10nSahizufsV2oqxZJmvPdfTuOP31Qp381ST5i5USNx6qSi44XDhKnqHNx0QtUb8q5DyroBoXVLMFLy/CZ1f8pSNp5+an6UqqJENBUZX055QTHJJEY3/jCvjMShD/AG/Kk0riU//Z"/>
          <p:cNvSpPr>
            <a:spLocks noChangeAspect="1" noChangeArrowheads="1"/>
          </p:cNvSpPr>
          <p:nvPr/>
        </p:nvSpPr>
        <p:spPr bwMode="auto">
          <a:xfrm>
            <a:off x="307975" y="-1728788"/>
            <a:ext cx="5648325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RS"/>
          </a:p>
        </p:txBody>
      </p:sp>
      <p:pic>
        <p:nvPicPr>
          <p:cNvPr id="4104" name="Picture 8" descr="http://www.dentalk.com.au/images/smile-gallery/bf_missing-front-tooth-direct-replacem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249" y="609622"/>
            <a:ext cx="2724516" cy="1883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the-healthy-dentist.com/wordpress/wp-content/wordpress/uploads/2011/05/Attrition-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0" t="36531" r="14929" b="12983"/>
          <a:stretch/>
        </p:blipFill>
        <p:spPr bwMode="auto">
          <a:xfrm>
            <a:off x="1664595" y="4714411"/>
            <a:ext cx="3240360" cy="1810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s3.amazonaws.com/classconnection/167/flashcards/7235167/jpg/amelogenesis_imperfecta-14B1C2A6D5348069B4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818" y="4725144"/>
            <a:ext cx="2745214" cy="181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979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352928" cy="6048672"/>
          </a:xfrm>
        </p:spPr>
        <p:txBody>
          <a:bodyPr/>
          <a:lstStyle/>
          <a:p>
            <a:pPr>
              <a:buFontTx/>
              <a:buChar char="-"/>
            </a:pP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аномалије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положаја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зуба</a:t>
            </a:r>
            <a:r>
              <a:rPr lang="sr-Latn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(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ротирани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елонгирани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неправилно</a:t>
            </a:r>
            <a:r>
              <a:rPr lang="sr-Latn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постављени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зуби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)</a:t>
            </a:r>
            <a:endParaRPr lang="sr-Latn-RS" sz="1800" b="1" dirty="0" smtClean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endParaRPr lang="sr-Latn-RS" dirty="0"/>
          </a:p>
        </p:txBody>
      </p:sp>
      <p:pic>
        <p:nvPicPr>
          <p:cNvPr id="5122" name="Picture 2" descr="http://pocketdentistry.com/wp-content/uploads/285/c11f00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03" b="8791"/>
          <a:stretch/>
        </p:blipFill>
        <p:spPr bwMode="auto">
          <a:xfrm>
            <a:off x="1043608" y="1372668"/>
            <a:ext cx="3487007" cy="1946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004048" y="1372667"/>
            <a:ext cx="3240360" cy="1946029"/>
            <a:chOff x="2880" y="1117"/>
            <a:chExt cx="2131" cy="1389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117"/>
              <a:ext cx="2132" cy="139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2880" y="1117"/>
              <a:ext cx="2132" cy="1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>
                  <a:srgbClr val="FFFFFF"/>
                </a:buClr>
                <a:buSzPct val="100000"/>
                <a:buFont typeface="Times New Roman" pitchFamily="18" charset="0"/>
                <a:buNone/>
              </a:pPr>
              <a:endParaRPr lang="sr-Latn-RS" sz="1800">
                <a:solidFill>
                  <a:schemeClr val="bg1"/>
                </a:solidFill>
                <a:ea typeface="MS Gothic" pitchFamily="49" charset="-128"/>
              </a:endParaRPr>
            </a:p>
          </p:txBody>
        </p: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2787111" y="3514364"/>
            <a:ext cx="3837877" cy="3093818"/>
            <a:chOff x="612" y="890"/>
            <a:chExt cx="1859" cy="1673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890"/>
              <a:ext cx="1860" cy="167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612" y="890"/>
              <a:ext cx="1860" cy="1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>
                  <a:srgbClr val="FFFFFF"/>
                </a:buClr>
                <a:buSzPct val="100000"/>
                <a:buFont typeface="Times New Roman" pitchFamily="18" charset="0"/>
                <a:buNone/>
              </a:pPr>
              <a:endParaRPr lang="sr-Latn-RS" sz="1800">
                <a:solidFill>
                  <a:schemeClr val="bg1"/>
                </a:solidFill>
                <a:ea typeface="MS Gothic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806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136904" cy="6192688"/>
          </a:xfrm>
        </p:spPr>
        <p:txBody>
          <a:bodyPr/>
          <a:lstStyle/>
          <a:p>
            <a:pPr marL="0" indent="0">
              <a:buNone/>
            </a:pPr>
            <a:r>
              <a:rPr lang="sr-Latn-RS" dirty="0" smtClean="0"/>
              <a:t>-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недовољно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неправилно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развијен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природни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(</a:t>
            </a:r>
            <a:r>
              <a:rPr lang="sr-Cyrl-RS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рахитис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Хачинсонови</a:t>
            </a:r>
            <a:r>
              <a:rPr lang="sr-Latn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зуби</a:t>
            </a: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sr-Cyrl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амелогенеза</a:t>
            </a:r>
            <a:r>
              <a:rPr lang="sr-Latn-RS" sz="18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)</a:t>
            </a:r>
            <a:endParaRPr lang="sr-Latn-RS" dirty="0"/>
          </a:p>
        </p:txBody>
      </p:sp>
      <p:pic>
        <p:nvPicPr>
          <p:cNvPr id="6146" name="Picture 2" descr="http://classconnection.s3.amazonaws.com/621/flashcards/1272621/jpg/cardimage_5732139_013620214093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" r="4265" b="5767"/>
          <a:stretch/>
        </p:blipFill>
        <p:spPr bwMode="auto">
          <a:xfrm>
            <a:off x="1043608" y="1340768"/>
            <a:ext cx="3312368" cy="2245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cursoenarm.net/UPTODATE/contents/images/f2/43/2737.myextj?title=Hutchinson+tee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24443"/>
            <a:ext cx="3384376" cy="2245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encrypted-tbn2.gstatic.com/images?q=tbn:ANd9GcSVkB_qYLdxkZg_RHXVWe08F-FdNv-k7kEKzBZv3LSLIdKSkVO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35717"/>
            <a:ext cx="3312368" cy="213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respecta.co.rs/wp-content/uploads/2012/10/tetra3-300x17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5717"/>
            <a:ext cx="3384375" cy="213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344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67544" y="620688"/>
            <a:ext cx="8208912" cy="5976664"/>
          </a:xfrm>
        </p:spPr>
        <p:txBody>
          <a:bodyPr/>
          <a:lstStyle/>
          <a:p>
            <a:pPr marL="0" indent="0" algn="just">
              <a:buNone/>
            </a:pPr>
            <a:r>
              <a:rPr lang="en-GB" sz="18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-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успостављање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контактне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тачке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вештачком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круницом</a:t>
            </a:r>
            <a:r>
              <a:rPr lang="en-GB" sz="2000" b="1" dirty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са</a:t>
            </a:r>
            <a:r>
              <a:rPr lang="sr-Latn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природним</a:t>
            </a:r>
            <a:r>
              <a:rPr lang="en-GB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sr-Cyrl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зубом</a:t>
            </a:r>
            <a:r>
              <a:rPr lang="sr-Latn-RS" sz="2000" b="1" dirty="0" smtClean="0">
                <a:solidFill>
                  <a:srgbClr val="FDE15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endParaRPr lang="en-GB" sz="2000" b="1" dirty="0">
              <a:solidFill>
                <a:srgbClr val="FDE15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  <a:p>
            <a:pPr marL="0" indent="0">
              <a:buNone/>
            </a:pPr>
            <a:endParaRPr lang="sr-Latn-RS" dirty="0"/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2158941" y="1772816"/>
            <a:ext cx="4709364" cy="3528392"/>
            <a:chOff x="1565" y="1610"/>
            <a:chExt cx="2539" cy="205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" y="1610"/>
              <a:ext cx="2540" cy="205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1565" y="1610"/>
              <a:ext cx="2540" cy="2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449263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>
                  <a:srgbClr val="FFFFFF"/>
                </a:buClr>
                <a:buSzPct val="100000"/>
                <a:buFont typeface="Times New Roman" pitchFamily="18" charset="0"/>
                <a:buNone/>
              </a:pPr>
              <a:endParaRPr lang="sr-Latn-RS" sz="1800">
                <a:solidFill>
                  <a:schemeClr val="bg1"/>
                </a:solidFill>
                <a:ea typeface="MS Gothic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36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224</TotalTime>
  <Words>904</Words>
  <Application>Microsoft Office PowerPoint</Application>
  <PresentationFormat>On-screen Show (4:3)</PresentationFormat>
  <Paragraphs>90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Horizon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Office2010</dc:creator>
  <cp:lastModifiedBy>Office2010</cp:lastModifiedBy>
  <cp:revision>24</cp:revision>
  <dcterms:created xsi:type="dcterms:W3CDTF">2015-07-16T18:50:25Z</dcterms:created>
  <dcterms:modified xsi:type="dcterms:W3CDTF">2015-07-19T15:27:13Z</dcterms:modified>
</cp:coreProperties>
</file>